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aacaf0678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aacaf067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aacaf067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aacaf067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aacaf067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aacaf067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aacaf067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aacaf067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d6f1f125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d6f1f125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/>
        </p:nvSpPr>
        <p:spPr>
          <a:xfrm>
            <a:off x="294150" y="154575"/>
            <a:ext cx="8188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6200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ERASMUS+</a:t>
            </a:r>
            <a:r>
              <a:rPr lang="el" sz="60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CRIMSON</a:t>
            </a:r>
            <a:r>
              <a:rPr lang="el" sz="10600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" sz="6200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“DEBATING” </a:t>
            </a:r>
            <a:endParaRPr sz="6200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29050" y="2925075"/>
            <a:ext cx="70833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300">
                <a:latin typeface="Roboto"/>
                <a:ea typeface="Roboto"/>
                <a:cs typeface="Roboto"/>
                <a:sym typeface="Roboto"/>
              </a:rPr>
              <a:t>SUBJECT</a:t>
            </a:r>
            <a:r>
              <a:rPr lang="el" sz="3300">
                <a:latin typeface="Roboto"/>
                <a:ea typeface="Roboto"/>
                <a:cs typeface="Roboto"/>
                <a:sym typeface="Roboto"/>
              </a:rPr>
              <a:t>: ENGLISH LANGUAGE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300">
                <a:latin typeface="Roboto"/>
                <a:ea typeface="Roboto"/>
                <a:cs typeface="Roboto"/>
                <a:sym typeface="Roboto"/>
              </a:rPr>
              <a:t> Teacher: Ipermahia Christodoulou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300">
                <a:latin typeface="Roboto"/>
                <a:ea typeface="Roboto"/>
                <a:cs typeface="Roboto"/>
                <a:sym typeface="Roboto"/>
              </a:rPr>
              <a:t> LESSON PLAN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>
            <a:off x="440875" y="440875"/>
            <a:ext cx="79944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100">
                <a:latin typeface="Roboto"/>
                <a:ea typeface="Roboto"/>
                <a:cs typeface="Roboto"/>
                <a:sym typeface="Roboto"/>
              </a:rPr>
              <a:t>Grade: 5th</a:t>
            </a:r>
            <a:endParaRPr sz="4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100">
                <a:latin typeface="Roboto"/>
                <a:ea typeface="Roboto"/>
                <a:cs typeface="Roboto"/>
                <a:sym typeface="Roboto"/>
              </a:rPr>
              <a:t>Number of </a:t>
            </a:r>
            <a:r>
              <a:rPr lang="el" sz="4100">
                <a:latin typeface="Roboto"/>
                <a:ea typeface="Roboto"/>
                <a:cs typeface="Roboto"/>
                <a:sym typeface="Roboto"/>
              </a:rPr>
              <a:t>students</a:t>
            </a:r>
            <a:r>
              <a:rPr lang="el" sz="4100">
                <a:latin typeface="Roboto"/>
                <a:ea typeface="Roboto"/>
                <a:cs typeface="Roboto"/>
                <a:sym typeface="Roboto"/>
              </a:rPr>
              <a:t>: 16</a:t>
            </a:r>
            <a:endParaRPr sz="4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100">
                <a:latin typeface="Roboto"/>
                <a:ea typeface="Roboto"/>
                <a:cs typeface="Roboto"/>
                <a:sym typeface="Roboto"/>
              </a:rPr>
              <a:t>Time: 45 min</a:t>
            </a:r>
            <a:endParaRPr sz="4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82100" y="2498275"/>
            <a:ext cx="79944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900">
                <a:latin typeface="Roboto"/>
                <a:ea typeface="Roboto"/>
                <a:cs typeface="Roboto"/>
                <a:sym typeface="Roboto"/>
              </a:rPr>
              <a:t>Lesson: “ The place we live!”</a:t>
            </a:r>
            <a:endParaRPr sz="4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382100" y="3762100"/>
            <a:ext cx="7994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900">
                <a:latin typeface="Roboto"/>
                <a:ea typeface="Roboto"/>
                <a:cs typeface="Roboto"/>
                <a:sym typeface="Roboto"/>
              </a:rPr>
              <a:t>Source of material Students’ coursebook 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d-in Activity" id="80" name="Google Shape;80;p15" title="Lead-in Activi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8" y="264550"/>
            <a:ext cx="654326" cy="20745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278555" y="264551"/>
            <a:ext cx="8586900" cy="20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100">
                <a:solidFill>
                  <a:srgbClr val="223E7D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LEAD-IN</a:t>
            </a:r>
            <a:r>
              <a:rPr lang="el" sz="535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5700"/>
          </a:p>
        </p:txBody>
      </p:sp>
      <p:sp>
        <p:nvSpPr>
          <p:cNvPr id="82" name="Google Shape;82;p15"/>
          <p:cNvSpPr txBox="1"/>
          <p:nvPr/>
        </p:nvSpPr>
        <p:spPr>
          <a:xfrm>
            <a:off x="499500" y="1659850"/>
            <a:ext cx="407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000">
                <a:latin typeface="Roboto"/>
                <a:ea typeface="Roboto"/>
                <a:cs typeface="Roboto"/>
                <a:sym typeface="Roboto"/>
              </a:rPr>
              <a:t>10 minutes-Speaking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 b="12536" l="14792" r="60032" t="48900"/>
          <a:stretch/>
        </p:blipFill>
        <p:spPr>
          <a:xfrm>
            <a:off x="4226657" y="169374"/>
            <a:ext cx="4577691" cy="49741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278550" y="2571750"/>
            <a:ext cx="4293600" cy="2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6875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650"/>
              <a:buFont typeface="Verdana"/>
              <a:buChar char="●"/>
            </a:pPr>
            <a:r>
              <a:rPr b="1" lang="el" sz="265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Do you live in a city, a town or a village?</a:t>
            </a:r>
            <a:br>
              <a:rPr b="1" lang="el" sz="265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b="1" lang="el" sz="265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Do you like living there? Why?</a:t>
            </a:r>
            <a:endParaRPr b="1" sz="265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0" y="382075"/>
            <a:ext cx="8611800" cy="26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550">
                <a:solidFill>
                  <a:srgbClr val="38761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LANGUAGE</a:t>
            </a:r>
            <a:endParaRPr b="1" sz="3450">
              <a:solidFill>
                <a:srgbClr val="38761D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550">
                <a:solidFill>
                  <a:srgbClr val="38761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Functions: </a:t>
            </a:r>
            <a:endParaRPr b="1" sz="3550">
              <a:solidFill>
                <a:srgbClr val="38761D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850">
                <a:highlight>
                  <a:srgbClr val="FBE4E2"/>
                </a:highlight>
                <a:latin typeface="Verdana"/>
                <a:ea typeface="Verdana"/>
                <a:cs typeface="Verdana"/>
                <a:sym typeface="Verdana"/>
              </a:rPr>
              <a:t>Expressing opinions and making suggestions</a:t>
            </a:r>
            <a:endParaRPr sz="2850">
              <a:highlight>
                <a:srgbClr val="FBE4E2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550">
                <a:solidFill>
                  <a:srgbClr val="38761D"/>
                </a:solidFill>
                <a:highlight>
                  <a:srgbClr val="FBE4E2"/>
                </a:highlight>
                <a:latin typeface="Verdana"/>
                <a:ea typeface="Verdana"/>
                <a:cs typeface="Verdana"/>
                <a:sym typeface="Verdana"/>
              </a:rPr>
              <a:t>Skills:</a:t>
            </a:r>
            <a:endParaRPr b="1" sz="3550">
              <a:solidFill>
                <a:srgbClr val="38761D"/>
              </a:solidFill>
              <a:highlight>
                <a:srgbClr val="FBE4E2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46850" y="2730300"/>
            <a:ext cx="83181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75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Debate: In this House we believe that living in the city is better than living in a village</a:t>
            </a:r>
            <a:r>
              <a:rPr lang="el" sz="2750">
                <a:highlight>
                  <a:srgbClr val="FBE4E2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2750">
              <a:highlight>
                <a:srgbClr val="FBE4E2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35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25 min</a:t>
            </a:r>
            <a:endParaRPr b="1" sz="3350"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0">
              <a:highlight>
                <a:srgbClr val="FBE4E2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50">
              <a:solidFill>
                <a:srgbClr val="38761D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/>
        </p:nvSpPr>
        <p:spPr>
          <a:xfrm>
            <a:off x="0" y="0"/>
            <a:ext cx="88467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650" u="sng">
                <a:solidFill>
                  <a:srgbClr val="38761D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Listening/Writing</a:t>
            </a:r>
            <a:r>
              <a:rPr b="1" lang="el" sz="3650">
                <a:solidFill>
                  <a:srgbClr val="38761D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:Listen to the three children talking about the place they live and write a short paragraph about their problems 10 min.</a:t>
            </a:r>
            <a:endParaRPr b="1" sz="2150">
              <a:solidFill>
                <a:srgbClr val="38761D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9750" y="152400"/>
            <a:ext cx="1905000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0" y="0"/>
            <a:ext cx="6965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350">
                <a:solidFill>
                  <a:srgbClr val="C02026"/>
                </a:solidFill>
                <a:highlight>
                  <a:srgbClr val="F1E7DA"/>
                </a:highlight>
                <a:latin typeface="Verdana"/>
                <a:ea typeface="Verdana"/>
                <a:cs typeface="Verdana"/>
                <a:sym typeface="Verdana"/>
              </a:rPr>
              <a:t>Expressing opinions - Making suggestions</a:t>
            </a:r>
            <a:endParaRPr sz="2500"/>
          </a:p>
        </p:txBody>
      </p:sp>
      <p:sp>
        <p:nvSpPr>
          <p:cNvPr id="102" name="Google Shape;102;p18"/>
          <p:cNvSpPr txBox="1"/>
          <p:nvPr/>
        </p:nvSpPr>
        <p:spPr>
          <a:xfrm>
            <a:off x="0" y="1064875"/>
            <a:ext cx="7553700" cy="3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650">
                <a:latin typeface="Verdana"/>
                <a:ea typeface="Verdana"/>
                <a:cs typeface="Verdana"/>
                <a:sym typeface="Verdana"/>
              </a:rPr>
              <a:t>I think that</a:t>
            </a:r>
            <a:r>
              <a:rPr lang="el" sz="2650">
                <a:latin typeface="Verdana"/>
                <a:ea typeface="Verdana"/>
                <a:cs typeface="Verdana"/>
                <a:sym typeface="Verdana"/>
              </a:rPr>
              <a:t>...</a:t>
            </a:r>
            <a:endParaRPr sz="265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650">
                <a:latin typeface="Verdana"/>
                <a:ea typeface="Verdana"/>
                <a:cs typeface="Verdana"/>
                <a:sym typeface="Verdana"/>
              </a:rPr>
              <a:t>I don't think that</a:t>
            </a:r>
            <a:r>
              <a:rPr lang="el" sz="2650">
                <a:latin typeface="Verdana"/>
                <a:ea typeface="Verdana"/>
                <a:cs typeface="Verdana"/>
                <a:sym typeface="Verdana"/>
              </a:rPr>
              <a:t> ….</a:t>
            </a:r>
            <a:endParaRPr sz="265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650">
                <a:latin typeface="Verdana"/>
                <a:ea typeface="Verdana"/>
                <a:cs typeface="Verdana"/>
                <a:sym typeface="Verdana"/>
              </a:rPr>
              <a:t>It seems to me that</a:t>
            </a:r>
            <a:r>
              <a:rPr lang="el" sz="2650">
                <a:latin typeface="Verdana"/>
                <a:ea typeface="Verdana"/>
                <a:cs typeface="Verdana"/>
                <a:sym typeface="Verdana"/>
              </a:rPr>
              <a:t> ...</a:t>
            </a:r>
            <a:endParaRPr sz="265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650">
                <a:latin typeface="Verdana"/>
                <a:ea typeface="Verdana"/>
                <a:cs typeface="Verdana"/>
                <a:sym typeface="Verdana"/>
              </a:rPr>
              <a:t>In my opinion,</a:t>
            </a:r>
            <a:r>
              <a:rPr lang="el" sz="2650">
                <a:latin typeface="Verdana"/>
                <a:ea typeface="Verdana"/>
                <a:cs typeface="Verdana"/>
                <a:sym typeface="Verdana"/>
              </a:rPr>
              <a:t> ….</a:t>
            </a:r>
            <a:endParaRPr sz="265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650">
                <a:latin typeface="Verdana"/>
                <a:ea typeface="Verdana"/>
                <a:cs typeface="Verdana"/>
                <a:sym typeface="Verdana"/>
              </a:rPr>
              <a:t>Why don't you</a:t>
            </a:r>
            <a:r>
              <a:rPr lang="el" sz="2650">
                <a:latin typeface="Verdana"/>
                <a:ea typeface="Verdana"/>
                <a:cs typeface="Verdana"/>
                <a:sym typeface="Verdana"/>
              </a:rPr>
              <a:t> ….</a:t>
            </a:r>
            <a:endParaRPr sz="265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650">
                <a:latin typeface="Verdana"/>
                <a:ea typeface="Verdana"/>
                <a:cs typeface="Verdana"/>
                <a:sym typeface="Verdana"/>
              </a:rPr>
              <a:t>How about</a:t>
            </a:r>
            <a:r>
              <a:rPr lang="el" sz="2650">
                <a:latin typeface="Verdana"/>
                <a:ea typeface="Verdana"/>
                <a:cs typeface="Verdana"/>
                <a:sym typeface="Verdana"/>
              </a:rPr>
              <a:t> …..</a:t>
            </a:r>
            <a:endParaRPr sz="265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650">
                <a:latin typeface="Verdana"/>
                <a:ea typeface="Verdana"/>
                <a:cs typeface="Verdana"/>
                <a:sym typeface="Verdana"/>
              </a:rPr>
              <a:t>Let's</a:t>
            </a:r>
            <a:r>
              <a:rPr lang="el" sz="2650">
                <a:latin typeface="Verdana"/>
                <a:ea typeface="Verdana"/>
                <a:cs typeface="Verdana"/>
                <a:sym typeface="Verdana"/>
              </a:rPr>
              <a:t> ….</a:t>
            </a:r>
            <a:endParaRPr sz="265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65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65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